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7"/>
  </p:notesMasterIdLst>
  <p:sldIdLst>
    <p:sldId id="308" r:id="rId3"/>
    <p:sldId id="315" r:id="rId4"/>
    <p:sldId id="309" r:id="rId5"/>
    <p:sldId id="310" r:id="rId6"/>
    <p:sldId id="269" r:id="rId7"/>
    <p:sldId id="270" r:id="rId8"/>
    <p:sldId id="271" r:id="rId9"/>
    <p:sldId id="305" r:id="rId10"/>
    <p:sldId id="273" r:id="rId11"/>
    <p:sldId id="274" r:id="rId12"/>
    <p:sldId id="275" r:id="rId13"/>
    <p:sldId id="276" r:id="rId14"/>
    <p:sldId id="311" r:id="rId15"/>
    <p:sldId id="277" r:id="rId16"/>
    <p:sldId id="278" r:id="rId17"/>
    <p:sldId id="313" r:id="rId18"/>
    <p:sldId id="279" r:id="rId19"/>
    <p:sldId id="316" r:id="rId20"/>
    <p:sldId id="312" r:id="rId21"/>
    <p:sldId id="304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14" r:id="rId30"/>
    <p:sldId id="324" r:id="rId31"/>
    <p:sldId id="325" r:id="rId32"/>
    <p:sldId id="300" r:id="rId33"/>
    <p:sldId id="301" r:id="rId34"/>
    <p:sldId id="302" r:id="rId35"/>
    <p:sldId id="303" r:id="rId36"/>
    <p:sldId id="298" r:id="rId37"/>
    <p:sldId id="294" r:id="rId38"/>
    <p:sldId id="293" r:id="rId39"/>
    <p:sldId id="292" r:id="rId40"/>
    <p:sldId id="291" r:id="rId41"/>
    <p:sldId id="289" r:id="rId42"/>
    <p:sldId id="290" r:id="rId43"/>
    <p:sldId id="263" r:id="rId44"/>
    <p:sldId id="262" r:id="rId45"/>
    <p:sldId id="265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000000"/>
    <a:srgbClr val="CC0000"/>
    <a:srgbClr val="000066"/>
    <a:srgbClr val="5F5F5F"/>
    <a:srgbClr val="FFFFFF"/>
    <a:srgbClr val="A50021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8" autoAdjust="0"/>
    <p:restoredTop sz="94600"/>
  </p:normalViewPr>
  <p:slideViewPr>
    <p:cSldViewPr>
      <p:cViewPr>
        <p:scale>
          <a:sx n="72" d="100"/>
          <a:sy n="72" d="100"/>
        </p:scale>
        <p:origin x="-112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8DE885-B93D-49DF-B0E3-7AD82F381F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52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C7D5A-4571-4173-83A3-0C76E81C9D6D}" type="slidenum">
              <a:rPr lang="en-US"/>
              <a:pPr/>
              <a:t>22</a:t>
            </a:fld>
            <a:endParaRPr lang="en-US"/>
          </a:p>
        </p:txBody>
      </p:sp>
      <p:sp>
        <p:nvSpPr>
          <p:cNvPr id="196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/>
          <a:lstStyle/>
          <a:p>
            <a:pPr defTabSz="896938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fld id="{0E0F6579-1A8B-42D7-8BA4-C777C28F669C}" type="slidenum">
              <a:rPr lang="en-US" sz="2700">
                <a:latin typeface="Arial Narrow" pitchFamily="34" charset="0"/>
              </a:rPr>
              <a:pPr defTabSz="896938" eaLnBrk="0" hangingPunct="0">
                <a:lnSpc>
                  <a:spcPct val="85000"/>
                </a:lnSpc>
                <a:spcBef>
                  <a:spcPct val="30000"/>
                </a:spcBef>
                <a:buClr>
                  <a:schemeClr val="tx1"/>
                </a:buClr>
              </a:pPr>
              <a:t>22</a:t>
            </a:fld>
            <a:endParaRPr lang="en-US" sz="2700">
              <a:latin typeface="Arial Narrow" pitchFamily="34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85800"/>
            <a:ext cx="3048000" cy="2286000"/>
          </a:xfrm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r>
              <a:rPr lang="sr-Latn-CS"/>
              <a:t>U takvoj situaciji mi se svakodnevno trudimo da ispunimo naš zadatak vodeći računa o osnovnoj anesteziološkoj trijadi: A, A, MR.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11AAAF-5863-4761-893A-04A6B266A624}" type="slidenum">
              <a:rPr lang="en-US"/>
              <a:pPr/>
              <a:t>23</a:t>
            </a:fld>
            <a:endParaRPr lang="en-US"/>
          </a:p>
        </p:txBody>
      </p:sp>
      <p:sp>
        <p:nvSpPr>
          <p:cNvPr id="1986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/>
          <a:lstStyle/>
          <a:p>
            <a:pPr defTabSz="896938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fld id="{E0B837E6-7C01-4382-8EA3-E2FC3B8F5F5D}" type="slidenum">
              <a:rPr lang="en-US" sz="2700">
                <a:latin typeface="Arial Narrow" pitchFamily="34" charset="0"/>
              </a:rPr>
              <a:pPr defTabSz="896938" eaLnBrk="0" hangingPunct="0">
                <a:lnSpc>
                  <a:spcPct val="85000"/>
                </a:lnSpc>
                <a:spcBef>
                  <a:spcPct val="30000"/>
                </a:spcBef>
                <a:buClr>
                  <a:schemeClr val="tx1"/>
                </a:buClr>
              </a:pPr>
              <a:t>23</a:t>
            </a:fld>
            <a:endParaRPr lang="en-US" sz="2700">
              <a:latin typeface="Arial Narrow" pitchFamily="34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85800"/>
            <a:ext cx="3048000" cy="2286000"/>
          </a:xfrm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r>
              <a:rPr lang="sr-Latn-CS"/>
              <a:t>Danas se već priča o pentagramu koji se sastoji još i od BAR</a:t>
            </a:r>
            <a:r>
              <a:rPr lang="en-US"/>
              <a:t> (Block of Autonomic Response)</a:t>
            </a:r>
            <a:r>
              <a:rPr lang="sr-Latn-CS"/>
              <a:t> i Amn</a:t>
            </a:r>
            <a:r>
              <a:rPr lang="en-US"/>
              <a:t>ezije</a:t>
            </a:r>
            <a:r>
              <a:rPr lang="sr-Latn-CS"/>
              <a:t>.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71894-DCA9-4A33-866A-3196077B8968}" type="slidenum">
              <a:rPr lang="en-US"/>
              <a:pPr/>
              <a:t>30</a:t>
            </a:fld>
            <a:endParaRPr lang="en-US"/>
          </a:p>
        </p:txBody>
      </p:sp>
      <p:sp>
        <p:nvSpPr>
          <p:cNvPr id="2058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01C82FC9-D919-470F-92D5-21CD5DD9BB2F}" type="slidenum">
              <a:rPr lang="en-US" sz="1200"/>
              <a:pPr algn="r"/>
              <a:t>30</a:t>
            </a:fld>
            <a:endParaRPr lang="en-US" sz="1200"/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endParaRPr lang="sr-Latn-CS">
              <a:latin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ADC510-3F2F-4C07-8C7C-E896C6920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01CF2-80CB-4B32-BBE4-646620B75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F8798-F9AE-4E05-98BB-EC348A467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6F50B85-B64F-435B-9845-F15C4BCE2D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753AC-C179-40ED-A6F1-DC4D54886A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8AF4F-6D0B-4A4A-B69F-34F3A4394F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C59AE-CE0D-426E-8BE5-2F71BB6F1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2792E-8571-4D0A-82F8-747C36D528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B382A-F434-4E23-BA9C-74CF353D9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762E7-2068-4CD3-B62E-C78FACAF4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8731-2C85-48D5-BE53-0AADD23AF5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3B5FD-6D50-45F5-9654-D7E3F5139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61E36-C236-4B26-980B-60254E67AC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3703F-B608-4948-9C58-968012289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274B3-F57D-4380-910C-44F66E9A9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5613" y="274638"/>
            <a:ext cx="8226425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A0B5CE-D7B9-455E-9216-4F6CA78B6D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9BD85-659B-4E73-973C-34E25B926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A921F-7D61-4A6C-8220-FA47EEC1F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68C34-6F81-4225-8E96-FABD9FB03C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EFFB-91CA-4C76-AA42-D6EF65C2AC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93A1C-5508-449A-AF9B-8A1061C023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50F91-2DBE-4261-A968-660EABE99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C637D-CE30-4A8B-8C96-146B0A312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054CEA-CEE0-4927-B396-A2A173C593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F39DC5-557A-4D6C-9192-53719F9A69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file:///\\upload.wikimedia.org\wikipedia\commons\4\4b\Southworth_&amp;_Hawes_-_First_etherized_operation_(re-enactment).jpg" TargetMode="Externa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file:///\\upload.wikimedia.org\wikipedia\commons\4\4b\Southworth_&amp;_Hawes_-_First_etherized_operation_(re-enactment)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file:///\\upload.wikimedia.org\wikipedia\commons\4\4b\Southworth_&amp;_Hawes_-_First_etherized_operation_(re-enactment)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sr-Cyrl-CS" sz="36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buFontTx/>
              <a:buNone/>
            </a:pPr>
            <a:r>
              <a:rPr lang="sr-Cyrl-CS" sz="7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АНЕСТЕЗИЈА</a:t>
            </a:r>
            <a:endParaRPr lang="sr-Cyrl-C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ἀν αισθήσίά  „ан естос” без осећаја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sr-Cyrl-C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endParaRPr lang="sr-Cyrl-CS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sr-Cyrl-CS">
                <a:effectLst>
                  <a:outerShdw blurRad="38100" dist="38100" dir="2700000" algn="tl">
                    <a:srgbClr val="FFFFFF"/>
                  </a:outerShdw>
                </a:effectLst>
              </a:rPr>
              <a:t>Медицинска метода, која уз примену анестетика и</a:t>
            </a:r>
          </a:p>
          <a:p>
            <a:pPr algn="ctr">
              <a:buFontTx/>
              <a:buNone/>
            </a:pPr>
            <a:r>
              <a:rPr lang="sr-Cyrl-CS">
                <a:effectLst>
                  <a:outerShdw blurRad="38100" dist="38100" dir="2700000" algn="tl">
                    <a:srgbClr val="FFFFFF"/>
                  </a:outerShdw>
                </a:effectLst>
              </a:rPr>
              <a:t>других лекова у организму човека доводи до икључења</a:t>
            </a:r>
          </a:p>
          <a:p>
            <a:pPr algn="ctr">
              <a:buFontTx/>
              <a:buNone/>
            </a:pPr>
            <a:r>
              <a:rPr lang="sr-Cyrl-CS">
                <a:effectLst>
                  <a:outerShdw blurRad="38100" dist="38100" dir="2700000" algn="tl">
                    <a:srgbClr val="FFFFFF"/>
                  </a:outerShdw>
                </a:effectLst>
              </a:rPr>
              <a:t>бола и лековима изазваног сна</a:t>
            </a:r>
            <a:r>
              <a:rPr lang="en-US"/>
              <a:t> </a:t>
            </a:r>
          </a:p>
        </p:txBody>
      </p:sp>
      <p:pic>
        <p:nvPicPr>
          <p:cNvPr id="173060" name="Picture 4" descr="MFgrb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3225" y="274638"/>
            <a:ext cx="711200" cy="1143000"/>
          </a:xfrm>
          <a:noFill/>
          <a:ln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John_Snow_mas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708275"/>
            <a:ext cx="2160588" cy="4149725"/>
          </a:xfrm>
          <a:prstGeom prst="rect">
            <a:avLst/>
          </a:prstGeom>
          <a:noFill/>
        </p:spPr>
      </p:pic>
      <p:sp>
        <p:nvSpPr>
          <p:cNvPr id="10036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Johan</a:t>
            </a: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Snow</a:t>
            </a:r>
          </a:p>
        </p:txBody>
      </p:sp>
      <p:pic>
        <p:nvPicPr>
          <p:cNvPr id="100357" name="Picture 5" descr="Mortonov_inhaler_za_anestezij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0"/>
            <a:ext cx="2160588" cy="2492375"/>
          </a:xfrm>
          <a:prstGeom prst="rect">
            <a:avLst/>
          </a:prstGeom>
          <a:noFill/>
        </p:spPr>
      </p:pic>
      <p:sp>
        <p:nvSpPr>
          <p:cNvPr id="100365" name="Rectangle 1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2800"/>
              <a:t>Конструисао је прву модерну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sr-Cyrl-CS" sz="2800"/>
              <a:t>	маску за извођење инхалације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Cyrl-CS" sz="1400"/>
          </a:p>
          <a:p>
            <a:pPr>
              <a:buClr>
                <a:srgbClr val="CC0000"/>
              </a:buClr>
            </a:pPr>
            <a:r>
              <a:rPr lang="sr-Cyrl-CS" sz="2800"/>
              <a:t>Конструисао први вапор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CC0000"/>
                </a:solidFill>
              </a:rPr>
              <a:t>Joseph</a:t>
            </a:r>
            <a:r>
              <a:rPr lang="sr-Cyrl-CS" sz="4000" b="1">
                <a:solidFill>
                  <a:srgbClr val="CC0000"/>
                </a:solidFill>
              </a:rPr>
              <a:t> </a:t>
            </a:r>
            <a:r>
              <a:rPr lang="en-US" sz="4000" b="1">
                <a:solidFill>
                  <a:srgbClr val="CC0000"/>
                </a:solidFill>
              </a:rPr>
              <a:t>Thomas</a:t>
            </a:r>
            <a:r>
              <a:rPr lang="sr-Cyrl-CS" sz="4000" b="1">
                <a:solidFill>
                  <a:srgbClr val="CC0000"/>
                </a:solidFill>
              </a:rPr>
              <a:t> </a:t>
            </a:r>
            <a:r>
              <a:rPr lang="en-US" sz="4000" b="1">
                <a:solidFill>
                  <a:srgbClr val="CC0000"/>
                </a:solidFill>
              </a:rPr>
              <a:t>Clover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 </a:t>
            </a:r>
            <a:r>
              <a:rPr lang="sr-Cyrl-CS" sz="2800"/>
              <a:t>  </a:t>
            </a:r>
            <a:r>
              <a:rPr lang="en-US" sz="2800"/>
              <a:t>Joseph</a:t>
            </a:r>
            <a:r>
              <a:rPr lang="sr-Cyrl-CS" sz="2800"/>
              <a:t> </a:t>
            </a:r>
            <a:r>
              <a:rPr lang="en-US" sz="2800"/>
              <a:t>Thomas</a:t>
            </a:r>
            <a:r>
              <a:rPr lang="sr-Cyrl-CS" sz="2800"/>
              <a:t> </a:t>
            </a:r>
            <a:r>
              <a:rPr lang="en-US" sz="2800"/>
              <a:t>Clover</a:t>
            </a:r>
            <a:r>
              <a:rPr lang="sr-Cyrl-CS" sz="2800"/>
              <a:t> (1825-1882)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Cyrl-CS" sz="800"/>
          </a:p>
          <a:p>
            <a:pPr>
              <a:buClr>
                <a:srgbClr val="CC0000"/>
              </a:buClr>
            </a:pPr>
            <a:r>
              <a:rPr lang="sr-Cyrl-CS" sz="2800"/>
              <a:t>Први је користио хлороформ у одређоној концетрацији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sr-Cyrl-CS" sz="2800"/>
              <a:t> </a:t>
            </a:r>
          </a:p>
          <a:p>
            <a:pPr>
              <a:buClr>
                <a:srgbClr val="CC0000"/>
              </a:buClr>
            </a:pPr>
            <a:r>
              <a:rPr lang="sr-Cyrl-CS" sz="2800"/>
              <a:t>“</a:t>
            </a:r>
            <a:r>
              <a:rPr lang="en-US" sz="2800"/>
              <a:t>Clover bag” </a:t>
            </a:r>
          </a:p>
        </p:txBody>
      </p:sp>
      <p:pic>
        <p:nvPicPr>
          <p:cNvPr id="101380" name="Picture 4" descr="Clover_sa_pacijen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Friedrich</a:t>
            </a:r>
            <a:r>
              <a:rPr lang="sr-Cyrl-C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Trendelenburg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2800"/>
              <a:t>Следе нове методе (облици ) и нови лекови за анестезију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Cyrl-CS" sz="1400"/>
          </a:p>
          <a:p>
            <a:pPr>
              <a:buClr>
                <a:srgbClr val="CC0000"/>
              </a:buClr>
            </a:pPr>
            <a:r>
              <a:rPr lang="en-US" sz="2800"/>
              <a:t>Friedrich</a:t>
            </a:r>
            <a:r>
              <a:rPr lang="sr-Cyrl-CS" sz="2800"/>
              <a:t> </a:t>
            </a:r>
            <a:r>
              <a:rPr lang="en-US" sz="2800"/>
              <a:t>Trendelenburg</a:t>
            </a:r>
            <a:r>
              <a:rPr lang="sr-Cyrl-CS" sz="2800"/>
              <a:t> 1869 изводи прву анестезију  уведену кроз трахеостому</a:t>
            </a:r>
            <a:endParaRPr lang="en-US" sz="2800"/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CC0000"/>
                </a:solidFill>
              </a:rPr>
              <a:t>William Macewen</a:t>
            </a:r>
            <a:r>
              <a:rPr lang="en-US"/>
              <a:t> 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en-US" b="1"/>
              <a:t>1878 </a:t>
            </a:r>
            <a:r>
              <a:rPr lang="sr-Cyrl-CS" b="1"/>
              <a:t>Прва ендотрахеална интубација</a:t>
            </a:r>
            <a:endParaRPr lang="en-US" b="1"/>
          </a:p>
        </p:txBody>
      </p:sp>
      <p:pic>
        <p:nvPicPr>
          <p:cNvPr id="1771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233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William</a:t>
            </a:r>
            <a:r>
              <a:rPr lang="sr-Cyrl-C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Stewart</a:t>
            </a:r>
            <a:r>
              <a:rPr lang="sr-Cyrl-C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Halsted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1885  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William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Stewart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Halsted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 прва блокада живца кокаином</a:t>
            </a: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4" name="Picture 6" descr="Southworth_&amp;_Hawes_-_First_etherized_operation_(re-enactment)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August</a:t>
            </a: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Bier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2800">
                <a:solidFill>
                  <a:srgbClr val="CC0000"/>
                </a:solidFill>
              </a:rPr>
              <a:t>1898.</a:t>
            </a:r>
            <a:r>
              <a:rPr lang="sr-Cyrl-CS" sz="2800">
                <a:solidFill>
                  <a:srgbClr val="000066"/>
                </a:solidFill>
              </a:rPr>
              <a:t> </a:t>
            </a:r>
            <a:r>
              <a:rPr lang="sr-Cyrl-CS" sz="28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Прва успешна спинална анестезија</a:t>
            </a:r>
            <a:endParaRPr lang="en-US" sz="280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grayscl/>
          </a:blip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>
                <a:solidFill>
                  <a:srgbClr val="CC0000"/>
                </a:solidFill>
              </a:rPr>
              <a:t>Alfred Einhorn</a:t>
            </a:r>
            <a:r>
              <a:rPr lang="sr-Cyrl-CS"/>
              <a:t> </a:t>
            </a: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1904. год</a:t>
            </a:r>
            <a:r>
              <a:rPr lang="sr-Cyrl-CS" b="1"/>
              <a:t>  почетак савремене ере локалне анестезије патентира новокаин</a:t>
            </a:r>
            <a:r>
              <a:rPr lang="sr-Cyrl-CS"/>
              <a:t> </a:t>
            </a:r>
            <a:endParaRPr lang="en-US"/>
          </a:p>
        </p:txBody>
      </p:sp>
      <p:pic>
        <p:nvPicPr>
          <p:cNvPr id="179204" name="Picture 4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59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Harold</a:t>
            </a: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Griffith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1942  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Harold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Griffith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 уводи у анестезију кураре</a:t>
            </a:r>
            <a:endParaRPr lang="sr-Latn-C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None/>
            </a:pPr>
            <a:endParaRPr lang="sr-Latn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Раздобље пре и после Грифита</a:t>
            </a: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Značajni koraci u razvoju anestezije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84163" indent="-284163"/>
            <a:r>
              <a:rPr lang="en-US">
                <a:solidFill>
                  <a:schemeClr val="tx2"/>
                </a:solidFill>
              </a:rPr>
              <a:t>Ether (Morton)</a:t>
            </a:r>
          </a:p>
          <a:p>
            <a:pPr marL="284163" indent="-284163"/>
            <a:r>
              <a:rPr lang="en-US">
                <a:solidFill>
                  <a:schemeClr val="tx2"/>
                </a:solidFill>
              </a:rPr>
              <a:t>Regional</a:t>
            </a:r>
            <a:r>
              <a:rPr lang="sr-Latn-CS">
                <a:solidFill>
                  <a:schemeClr val="tx2"/>
                </a:solidFill>
              </a:rPr>
              <a:t>na</a:t>
            </a:r>
            <a:r>
              <a:rPr lang="en-US">
                <a:solidFill>
                  <a:schemeClr val="tx2"/>
                </a:solidFill>
              </a:rPr>
              <a:t> (spinal, epidural) </a:t>
            </a:r>
            <a:r>
              <a:rPr lang="sr-Latn-CS">
                <a:solidFill>
                  <a:schemeClr val="tx2"/>
                </a:solidFill>
              </a:rPr>
              <a:t>kraj </a:t>
            </a:r>
            <a:r>
              <a:rPr lang="en-US">
                <a:solidFill>
                  <a:schemeClr val="tx2"/>
                </a:solidFill>
              </a:rPr>
              <a:t>XIX </a:t>
            </a:r>
            <a:r>
              <a:rPr lang="sr-Latn-CS">
                <a:solidFill>
                  <a:schemeClr val="tx2"/>
                </a:solidFill>
              </a:rPr>
              <a:t>veka</a:t>
            </a:r>
            <a:endParaRPr lang="en-US">
              <a:solidFill>
                <a:schemeClr val="tx2"/>
              </a:solidFill>
            </a:endParaRPr>
          </a:p>
          <a:p>
            <a:pPr marL="284163" indent="-284163"/>
            <a:r>
              <a:rPr lang="en-US">
                <a:solidFill>
                  <a:schemeClr val="tx2"/>
                </a:solidFill>
              </a:rPr>
              <a:t>Thiopental 1934</a:t>
            </a:r>
          </a:p>
          <a:p>
            <a:pPr marL="284163" indent="-284163"/>
            <a:r>
              <a:rPr lang="sr-Latn-CS">
                <a:solidFill>
                  <a:schemeClr val="tx2"/>
                </a:solidFill>
              </a:rPr>
              <a:t>C</a:t>
            </a:r>
            <a:r>
              <a:rPr lang="en-US">
                <a:solidFill>
                  <a:schemeClr val="tx2"/>
                </a:solidFill>
              </a:rPr>
              <a:t>urar</a:t>
            </a:r>
            <a:r>
              <a:rPr lang="sr-Latn-CS">
                <a:solidFill>
                  <a:schemeClr val="tx2"/>
                </a:solidFill>
              </a:rPr>
              <a:t>e</a:t>
            </a:r>
            <a:r>
              <a:rPr lang="en-US">
                <a:solidFill>
                  <a:schemeClr val="tx2"/>
                </a:solidFill>
              </a:rPr>
              <a:t> 1942</a:t>
            </a:r>
          </a:p>
          <a:p>
            <a:pPr marL="284163" indent="-284163"/>
            <a:r>
              <a:rPr lang="en-US">
                <a:solidFill>
                  <a:schemeClr val="tx2"/>
                </a:solidFill>
              </a:rPr>
              <a:t>Halotane 1956</a:t>
            </a:r>
          </a:p>
          <a:p>
            <a:pPr marL="284163" indent="-284163"/>
            <a:r>
              <a:rPr lang="en-US">
                <a:solidFill>
                  <a:schemeClr val="tx2"/>
                </a:solidFill>
              </a:rPr>
              <a:t>Propofol – 80-te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endParaRPr lang="sr-Latn-CS" sz="1400" b="1">
              <a:solidFill>
                <a:srgbClr val="CC0000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3000">
                <a:solidFill>
                  <a:srgbClr val="000066"/>
                </a:solidFill>
              </a:rPr>
              <a:t>Први званични записи датирају с почетка 20 века</a:t>
            </a:r>
            <a:endParaRPr lang="sr-Latn-CS" sz="3000">
              <a:solidFill>
                <a:srgbClr val="000066"/>
              </a:solidFill>
            </a:endParaRPr>
          </a:p>
          <a:p>
            <a:pPr>
              <a:buFont typeface="Wingdings" pitchFamily="2" charset="2"/>
              <a:buChar char="ü"/>
            </a:pPr>
            <a:endParaRPr lang="sr-Cyrl-CS" b="1"/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b="1">
                <a:solidFill>
                  <a:srgbClr val="000066"/>
                </a:solidFill>
              </a:rPr>
              <a:t>Почетак анестезије у Србији везан је за рад Војислава Суботића</a:t>
            </a:r>
            <a:r>
              <a:rPr lang="sr-Cyrl-CS" b="1"/>
              <a:t> </a:t>
            </a: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b="1">
                <a:solidFill>
                  <a:srgbClr val="000066"/>
                </a:solidFill>
              </a:rPr>
              <a:t>1889. год у Општедржавној  болници општа анестезија  изведена  етром.</a:t>
            </a:r>
            <a:r>
              <a:rPr lang="en-US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2627313" y="404813"/>
            <a:ext cx="589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3600">
                <a:solidFill>
                  <a:srgbClr val="CC0000"/>
                </a:solidFill>
              </a:rPr>
              <a:t>Развој анестезије у Србији</a:t>
            </a:r>
            <a:endParaRPr lang="en-US" sz="36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4" descr="LS0032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981075"/>
            <a:ext cx="475138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5" name="Text Box 5"/>
          <p:cNvSpPr txBox="1">
            <a:spLocks noChangeArrowheads="1"/>
          </p:cNvSpPr>
          <p:nvPr/>
        </p:nvSpPr>
        <p:spPr bwMode="auto">
          <a:xfrm>
            <a:off x="4229100" y="5337175"/>
            <a:ext cx="3160713" cy="3508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Cyrl-CS" sz="2000" b="1">
                <a:latin typeface="Arial Narrow" pitchFamily="34" charset="0"/>
              </a:rPr>
              <a:t>Први апарат за анестезију</a:t>
            </a:r>
            <a:r>
              <a:rPr lang="sr-Latn-CS" sz="2000" b="1">
                <a:solidFill>
                  <a:srgbClr val="292929"/>
                </a:solidFill>
                <a:latin typeface="Arial Narrow" pitchFamily="34" charset="0"/>
              </a:rPr>
              <a:t> !?</a:t>
            </a:r>
            <a:endParaRPr lang="en-US" sz="2000" b="1">
              <a:solidFill>
                <a:srgbClr val="29292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1" name="Picture 3" descr="Датотека:Southworth &amp; Hawes - First etherized operation (re-enactment)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589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sr-Latn-CS" sz="4400" b="1">
                <a:solidFill>
                  <a:srgbClr val="CC0000"/>
                </a:solidFill>
              </a:rPr>
              <a:t>Развој анестезије у Србији</a:t>
            </a:r>
          </a:p>
          <a:p>
            <a:pPr algn="ctr">
              <a:buFontTx/>
              <a:buNone/>
            </a:pPr>
            <a:endParaRPr lang="sr-Latn-CS" sz="1400" b="1">
              <a:solidFill>
                <a:srgbClr val="CC0000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3000">
                <a:solidFill>
                  <a:srgbClr val="000066"/>
                </a:solidFill>
              </a:rPr>
              <a:t>Први званични записи датирају с почетка</a:t>
            </a:r>
            <a:endParaRPr lang="sr-Latn-CS" sz="3000">
              <a:solidFill>
                <a:srgbClr val="000066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Latn-CS" sz="3000">
                <a:solidFill>
                  <a:srgbClr val="000066"/>
                </a:solidFill>
              </a:rPr>
              <a:t>	</a:t>
            </a:r>
            <a:r>
              <a:rPr lang="ru-RU" sz="3000">
                <a:solidFill>
                  <a:srgbClr val="000066"/>
                </a:solidFill>
              </a:rPr>
              <a:t>20 века</a:t>
            </a:r>
            <a:endParaRPr lang="sr-Latn-CS" sz="3000">
              <a:solidFill>
                <a:srgbClr val="000066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endParaRPr lang="sr-Latn-CS" sz="800">
              <a:solidFill>
                <a:srgbClr val="000066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sz="3000">
                <a:solidFill>
                  <a:srgbClr val="000066"/>
                </a:solidFill>
              </a:rPr>
              <a:t>1945</a:t>
            </a:r>
            <a:r>
              <a:rPr lang="sr-Latn-CS" sz="3000">
                <a:solidFill>
                  <a:srgbClr val="000066"/>
                </a:solidFill>
              </a:rPr>
              <a:t>.</a:t>
            </a:r>
            <a:r>
              <a:rPr lang="sr-Cyrl-CS" sz="3000">
                <a:solidFill>
                  <a:srgbClr val="000066"/>
                </a:solidFill>
              </a:rPr>
              <a:t> после Другог светског рата екипа</a:t>
            </a:r>
            <a:endParaRPr lang="sr-Latn-CS" sz="3000">
              <a:solidFill>
                <a:srgbClr val="000066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Latn-CS" sz="3000">
                <a:solidFill>
                  <a:srgbClr val="000066"/>
                </a:solidFill>
              </a:rPr>
              <a:t>	</a:t>
            </a:r>
            <a:r>
              <a:rPr lang="sr-Cyrl-CS" sz="3000">
                <a:solidFill>
                  <a:srgbClr val="000066"/>
                </a:solidFill>
              </a:rPr>
              <a:t>стручњака</a:t>
            </a:r>
            <a:r>
              <a:rPr lang="sr-Latn-CS" sz="3000">
                <a:solidFill>
                  <a:srgbClr val="000066"/>
                </a:solidFill>
              </a:rPr>
              <a:t> </a:t>
            </a:r>
            <a:r>
              <a:rPr lang="sr-Cyrl-CS" sz="3000">
                <a:solidFill>
                  <a:srgbClr val="000066"/>
                </a:solidFill>
              </a:rPr>
              <a:t>из Енглеске</a:t>
            </a:r>
            <a:endParaRPr lang="sr-Latn-CS" sz="3000">
              <a:solidFill>
                <a:srgbClr val="000066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endParaRPr lang="en-US" sz="1400">
              <a:solidFill>
                <a:srgbClr val="000066"/>
              </a:solidFill>
            </a:endParaRPr>
          </a:p>
          <a:p>
            <a:r>
              <a:rPr lang="en-US" sz="3000" i="1">
                <a:solidFill>
                  <a:srgbClr val="292929"/>
                </a:solidFill>
              </a:rPr>
              <a:t>Mr</a:t>
            </a:r>
            <a:r>
              <a:rPr lang="sr-Cyrl-CS" sz="3000" i="1">
                <a:solidFill>
                  <a:srgbClr val="292929"/>
                </a:solidFill>
              </a:rPr>
              <a:t>. </a:t>
            </a:r>
            <a:r>
              <a:rPr lang="en-US" sz="3000" i="1">
                <a:solidFill>
                  <a:srgbClr val="292929"/>
                </a:solidFill>
              </a:rPr>
              <a:t>Johan</a:t>
            </a:r>
            <a:r>
              <a:rPr lang="sr-Cyrl-CS" sz="3000" i="1">
                <a:solidFill>
                  <a:srgbClr val="292929"/>
                </a:solidFill>
              </a:rPr>
              <a:t> </a:t>
            </a:r>
            <a:r>
              <a:rPr lang="en-US" sz="3000" i="1">
                <a:solidFill>
                  <a:srgbClr val="292929"/>
                </a:solidFill>
              </a:rPr>
              <a:t>Barron</a:t>
            </a:r>
            <a:r>
              <a:rPr lang="sr-Cyrl-CS" sz="3000" i="1">
                <a:solidFill>
                  <a:srgbClr val="292929"/>
                </a:solidFill>
              </a:rPr>
              <a:t>            Др Иво Арнери</a:t>
            </a:r>
            <a:endParaRPr lang="sr-Latn-CS" sz="3000" i="1">
              <a:solidFill>
                <a:srgbClr val="292929"/>
              </a:solidFill>
            </a:endParaRPr>
          </a:p>
          <a:p>
            <a:r>
              <a:rPr lang="en-US" sz="3000" i="1">
                <a:solidFill>
                  <a:srgbClr val="292929"/>
                </a:solidFill>
              </a:rPr>
              <a:t>Dr</a:t>
            </a:r>
            <a:r>
              <a:rPr lang="sr-Cyrl-CS" sz="3000" i="1">
                <a:solidFill>
                  <a:srgbClr val="292929"/>
                </a:solidFill>
              </a:rPr>
              <a:t>. </a:t>
            </a:r>
            <a:r>
              <a:rPr lang="en-US" sz="3000" i="1">
                <a:solidFill>
                  <a:srgbClr val="292929"/>
                </a:solidFill>
              </a:rPr>
              <a:t>Patrick</a:t>
            </a:r>
            <a:r>
              <a:rPr lang="sr-Cyrl-CS" sz="3000" i="1">
                <a:solidFill>
                  <a:srgbClr val="292929"/>
                </a:solidFill>
              </a:rPr>
              <a:t> </a:t>
            </a:r>
            <a:r>
              <a:rPr lang="en-US" sz="3000" i="1">
                <a:solidFill>
                  <a:srgbClr val="292929"/>
                </a:solidFill>
              </a:rPr>
              <a:t>Shackelton</a:t>
            </a:r>
            <a:r>
              <a:rPr lang="sr-Cyrl-CS" sz="3000" i="1">
                <a:solidFill>
                  <a:srgbClr val="292929"/>
                </a:solidFill>
              </a:rPr>
              <a:t>    Др Север Ковачев</a:t>
            </a:r>
          </a:p>
          <a:p>
            <a:pPr>
              <a:buFontTx/>
              <a:buNone/>
            </a:pPr>
            <a:endParaRPr lang="sr-Latn-CS" sz="1400">
              <a:solidFill>
                <a:srgbClr val="000066"/>
              </a:solidFill>
            </a:endParaRPr>
          </a:p>
          <a:p>
            <a:r>
              <a:rPr lang="sr-Cyrl-CS" sz="3000">
                <a:solidFill>
                  <a:srgbClr val="000066"/>
                </a:solidFill>
              </a:rPr>
              <a:t>Главна Војна болница Београд</a:t>
            </a:r>
          </a:p>
          <a:p>
            <a:pPr>
              <a:buFontTx/>
              <a:buNone/>
            </a:pPr>
            <a:endParaRPr lang="sr-Latn-CS" sz="800">
              <a:solidFill>
                <a:srgbClr val="000066"/>
              </a:solidFill>
            </a:endParaRPr>
          </a:p>
          <a:p>
            <a:r>
              <a:rPr lang="sr-Cyrl-CS" sz="3000">
                <a:solidFill>
                  <a:srgbClr val="000066"/>
                </a:solidFill>
              </a:rPr>
              <a:t>ПРВА ЕНДОТРАХЕАЛНА АНЕСТЕЗИЈА</a:t>
            </a:r>
            <a:endParaRPr lang="en-US" sz="30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plane si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20713"/>
            <a:ext cx="7162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827088" y="476250"/>
            <a:ext cx="7705725" cy="30813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 sz="2800" i="1">
                <a:solidFill>
                  <a:srgbClr val="777777"/>
                </a:solidFill>
                <a:latin typeface="Arial Narrow" pitchFamily="34" charset="0"/>
              </a:rPr>
              <a:t>Anestezija podseća na ulazak u avion</a:t>
            </a:r>
            <a:r>
              <a:rPr lang="en-US" sz="2800" i="1">
                <a:solidFill>
                  <a:srgbClr val="777777"/>
                </a:solidFill>
                <a:latin typeface="Arial Narrow" pitchFamily="34" charset="0"/>
              </a:rPr>
              <a:t>: </a:t>
            </a:r>
            <a:r>
              <a:rPr lang="sr-Latn-CS" sz="2800" i="1">
                <a:solidFill>
                  <a:srgbClr val="777777"/>
                </a:solidFill>
                <a:latin typeface="Arial Narrow" pitchFamily="34" charset="0"/>
              </a:rPr>
              <a:t>privremeno smeštate svoj život u ruke nekoga za koga verujete da je obučeni profesionalac</a:t>
            </a:r>
            <a:r>
              <a:rPr lang="en-US" sz="2800" i="1">
                <a:solidFill>
                  <a:srgbClr val="3399FF"/>
                </a:solidFill>
                <a:latin typeface="Arial Narrow" pitchFamily="34" charset="0"/>
              </a:rPr>
              <a:t>.  </a:t>
            </a:r>
            <a:r>
              <a:rPr lang="sr-Latn-CS" sz="2800" i="1">
                <a:solidFill>
                  <a:srgbClr val="FF0000"/>
                </a:solidFill>
                <a:latin typeface="Arial Narrow" pitchFamily="34" charset="0"/>
              </a:rPr>
              <a:t>U stvari analogija bi se mogla primeniti samo ako se pretpostavi da pilot, mehaničar, pa čak i dizajner aviona ne razumeju u stvari šta avion održava u letu.</a:t>
            </a: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endParaRPr lang="en-US" sz="2800" i="1">
              <a:solidFill>
                <a:schemeClr val="accent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AutoShape 2"/>
          <p:cNvSpPr>
            <a:spLocks noChangeArrowheads="1"/>
          </p:cNvSpPr>
          <p:nvPr/>
        </p:nvSpPr>
        <p:spPr bwMode="auto">
          <a:xfrm rot="3572275">
            <a:off x="3274219" y="3356769"/>
            <a:ext cx="4249737" cy="358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587" name="AutoShape 3"/>
          <p:cNvSpPr>
            <a:spLocks noChangeArrowheads="1"/>
          </p:cNvSpPr>
          <p:nvPr/>
        </p:nvSpPr>
        <p:spPr bwMode="auto">
          <a:xfrm rot="10800000">
            <a:off x="2411413" y="4941888"/>
            <a:ext cx="4249737" cy="358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588" name="AutoShape 4"/>
          <p:cNvSpPr>
            <a:spLocks noChangeArrowheads="1"/>
          </p:cNvSpPr>
          <p:nvPr/>
        </p:nvSpPr>
        <p:spPr bwMode="auto">
          <a:xfrm rot="-3624214">
            <a:off x="1475582" y="3356769"/>
            <a:ext cx="4249737" cy="3587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5573" name="Text Box 5"/>
          <p:cNvSpPr txBox="1">
            <a:spLocks noChangeArrowheads="1"/>
          </p:cNvSpPr>
          <p:nvPr/>
        </p:nvSpPr>
        <p:spPr bwMode="auto">
          <a:xfrm>
            <a:off x="3851275" y="1335088"/>
            <a:ext cx="1027113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+mn-cs"/>
              </a:rPr>
              <a:t>HIPNOZA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5402263" y="10541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>
                <a:latin typeface="Arial Narrow" pitchFamily="34" charset="0"/>
              </a:rPr>
              <a:t>gubitak svesti</a:t>
            </a:r>
            <a:endParaRPr lang="en-US">
              <a:latin typeface="Arial Narrow" pitchFamily="34" charset="0"/>
            </a:endParaRP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1952625" y="1054100"/>
            <a:ext cx="184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>
                <a:latin typeface="Arial Narrow" pitchFamily="34" charset="0"/>
              </a:rPr>
              <a:t>odsustvo budnosti</a:t>
            </a:r>
            <a:endParaRPr lang="en-US">
              <a:latin typeface="Arial Narrow" pitchFamily="34" charset="0"/>
            </a:endParaRPr>
          </a:p>
        </p:txBody>
      </p:sp>
      <p:sp>
        <p:nvSpPr>
          <p:cNvPr id="365576" name="Text Box 8"/>
          <p:cNvSpPr txBox="1">
            <a:spLocks noChangeArrowheads="1"/>
          </p:cNvSpPr>
          <p:nvPr/>
        </p:nvSpPr>
        <p:spPr bwMode="auto">
          <a:xfrm>
            <a:off x="3575050" y="3860800"/>
            <a:ext cx="186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BALANSIRANA</a:t>
            </a: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ANESTEZIJA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365577" name="Text Box 9"/>
          <p:cNvSpPr txBox="1">
            <a:spLocks noChangeArrowheads="1"/>
          </p:cNvSpPr>
          <p:nvPr/>
        </p:nvSpPr>
        <p:spPr bwMode="auto">
          <a:xfrm>
            <a:off x="1619250" y="5302250"/>
            <a:ext cx="13811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+mn-cs"/>
              </a:rPr>
              <a:t>ANALGEZIJA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365578" name="Text Box 10"/>
          <p:cNvSpPr txBox="1">
            <a:spLocks noChangeArrowheads="1"/>
          </p:cNvSpPr>
          <p:nvPr/>
        </p:nvSpPr>
        <p:spPr bwMode="auto">
          <a:xfrm>
            <a:off x="5219700" y="5295900"/>
            <a:ext cx="23590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MIŠIĆNA RELAKSACIJA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5630863" y="5584825"/>
            <a:ext cx="14986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>
                <a:latin typeface="Arial Narrow" pitchFamily="34" charset="0"/>
              </a:rPr>
              <a:t>refleksni pokreti</a:t>
            </a:r>
            <a:endParaRPr lang="en-US">
              <a:latin typeface="Arial Narrow" pitchFamily="34" charset="0"/>
            </a:endParaRPr>
          </a:p>
        </p:txBody>
      </p:sp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1327150" y="5584825"/>
            <a:ext cx="2152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>
                <a:latin typeface="Arial Narrow" pitchFamily="34" charset="0"/>
              </a:rPr>
              <a:t>autonomni i somatski</a:t>
            </a: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sr-Latn-CS">
                <a:latin typeface="Arial Narrow" pitchFamily="34" charset="0"/>
              </a:rPr>
              <a:t>odgovor</a:t>
            </a:r>
            <a:endParaRPr lang="en-US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AutoShape 2"/>
          <p:cNvSpPr>
            <a:spLocks noChangeArrowheads="1"/>
          </p:cNvSpPr>
          <p:nvPr/>
        </p:nvSpPr>
        <p:spPr bwMode="auto">
          <a:xfrm rot="10800000">
            <a:off x="3419475" y="5084763"/>
            <a:ext cx="2665413" cy="2889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635" name="AutoShape 3"/>
          <p:cNvSpPr>
            <a:spLocks noChangeArrowheads="1"/>
          </p:cNvSpPr>
          <p:nvPr/>
        </p:nvSpPr>
        <p:spPr bwMode="auto">
          <a:xfrm rot="6436104">
            <a:off x="5039519" y="3896519"/>
            <a:ext cx="2665413" cy="2889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636" name="AutoShape 4"/>
          <p:cNvSpPr>
            <a:spLocks noChangeArrowheads="1"/>
          </p:cNvSpPr>
          <p:nvPr/>
        </p:nvSpPr>
        <p:spPr bwMode="auto">
          <a:xfrm rot="-6491440">
            <a:off x="1797844" y="3896519"/>
            <a:ext cx="2665413" cy="2889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637" name="AutoShape 5"/>
          <p:cNvSpPr>
            <a:spLocks noChangeArrowheads="1"/>
          </p:cNvSpPr>
          <p:nvPr/>
        </p:nvSpPr>
        <p:spPr bwMode="auto">
          <a:xfrm rot="2218521">
            <a:off x="4425950" y="1987550"/>
            <a:ext cx="2665413" cy="2889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638" name="AutoShape 6"/>
          <p:cNvSpPr>
            <a:spLocks noChangeArrowheads="1"/>
          </p:cNvSpPr>
          <p:nvPr/>
        </p:nvSpPr>
        <p:spPr bwMode="auto">
          <a:xfrm rot="-2113207">
            <a:off x="2411413" y="1987550"/>
            <a:ext cx="2665412" cy="2889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auto">
          <a:xfrm>
            <a:off x="3921125" y="620713"/>
            <a:ext cx="158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Gubitak svesti</a:t>
            </a: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(hipnoza)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2771775" y="5440363"/>
            <a:ext cx="122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Analge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z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i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j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auto">
          <a:xfrm>
            <a:off x="6840538" y="2638425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Amne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z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i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j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</a:t>
            </a:r>
          </a:p>
        </p:txBody>
      </p:sp>
      <p:sp>
        <p:nvSpPr>
          <p:cNvPr id="367626" name="Rectangle 10"/>
          <p:cNvSpPr>
            <a:spLocks noChangeArrowheads="1"/>
          </p:cNvSpPr>
          <p:nvPr/>
        </p:nvSpPr>
        <p:spPr bwMode="auto">
          <a:xfrm>
            <a:off x="5081588" y="5451475"/>
            <a:ext cx="2298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Imobil</a:t>
            </a:r>
            <a:r>
              <a:rPr lang="sr-Latn-C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nost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  <a:endParaRPr lang="sr-Latn-CS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(M</a:t>
            </a:r>
            <a:r>
              <a:rPr lang="sr-Latn-C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išićna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Rela</a:t>
            </a:r>
            <a:r>
              <a:rPr lang="sr-Latn-C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ks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a</a:t>
            </a:r>
            <a:r>
              <a:rPr lang="sr-Latn-C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cija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)</a:t>
            </a: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auto">
          <a:xfrm>
            <a:off x="211138" y="2636838"/>
            <a:ext cx="248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Slabljenje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 </a:t>
            </a:r>
            <a:endParaRPr lang="sr-Latn-CS" b="1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Autonom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nog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 </a:t>
            </a: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Odgovora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</p:txBody>
      </p:sp>
      <p:sp>
        <p:nvSpPr>
          <p:cNvPr id="367628" name="Text Box 12"/>
          <p:cNvSpPr txBox="1">
            <a:spLocks noChangeArrowheads="1"/>
          </p:cNvSpPr>
          <p:nvPr/>
        </p:nvSpPr>
        <p:spPr bwMode="auto">
          <a:xfrm>
            <a:off x="3325813" y="3095625"/>
            <a:ext cx="279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BALANSIRANA</a:t>
            </a:r>
          </a:p>
          <a:p>
            <a:pPr algn="ctr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ANESTEZIJA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 li je anestezija bezbedna</a:t>
            </a:r>
            <a:r>
              <a:rPr 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84163" indent="-284163"/>
            <a:r>
              <a:rPr lang="sr-Latn-CS"/>
              <a:t>Kao i letenje avionom</a:t>
            </a:r>
            <a:r>
              <a:rPr lang="en-US"/>
              <a:t>?</a:t>
            </a:r>
          </a:p>
          <a:p>
            <a:pPr marL="284163" indent="-284163"/>
            <a:r>
              <a:rPr lang="sr-Latn-CS"/>
              <a:t>Smrtnost usled anestezije</a:t>
            </a:r>
            <a:r>
              <a:rPr lang="en-US"/>
              <a:t>:</a:t>
            </a:r>
          </a:p>
          <a:p>
            <a:pPr marL="284163" indent="-284163"/>
            <a:r>
              <a:rPr lang="en-US"/>
              <a:t>1940 1/1000</a:t>
            </a:r>
          </a:p>
          <a:p>
            <a:pPr marL="284163" indent="-284163"/>
            <a:r>
              <a:rPr lang="en-US"/>
              <a:t>1970 1/10 000</a:t>
            </a:r>
          </a:p>
          <a:p>
            <a:pPr marL="284163" indent="-284163"/>
            <a:r>
              <a:rPr lang="en-US"/>
              <a:t>1995 1/250 000</a:t>
            </a:r>
          </a:p>
          <a:p>
            <a:pPr marL="284163" indent="-284163"/>
            <a:r>
              <a:rPr lang="en-US"/>
              <a:t>20</a:t>
            </a:r>
            <a:r>
              <a:rPr lang="sr-Cyrl-CS"/>
              <a:t>10 1</a:t>
            </a:r>
            <a:r>
              <a:rPr lang="en-US">
                <a:cs typeface="Arial" charset="0"/>
              </a:rPr>
              <a:t>/</a:t>
            </a:r>
            <a:r>
              <a:rPr lang="sr-Cyrl-CS">
                <a:cs typeface="Arial" charset="0"/>
              </a:rPr>
              <a:t>500 000</a:t>
            </a:r>
            <a:endParaRPr lang="en-US"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Bezbednost anestezije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84163" indent="-284163"/>
            <a:r>
              <a:rPr lang="en-US"/>
              <a:t>1950 - </a:t>
            </a:r>
            <a:r>
              <a:rPr lang="en-US" sz="3200" b="1"/>
              <a:t>25 000</a:t>
            </a:r>
            <a:r>
              <a:rPr lang="en-US"/>
              <a:t> </a:t>
            </a:r>
            <a:r>
              <a:rPr lang="sr-Latn-CS"/>
              <a:t>egzitusa tokom</a:t>
            </a:r>
            <a:r>
              <a:rPr lang="en-US"/>
              <a:t>10</a:t>
            </a:r>
            <a:r>
              <a:rPr lang="en-US" baseline="30000"/>
              <a:t>8 </a:t>
            </a:r>
            <a:r>
              <a:rPr lang="en-US"/>
              <a:t>h </a:t>
            </a:r>
            <a:r>
              <a:rPr lang="sr-Latn-CS"/>
              <a:t>anestezije</a:t>
            </a:r>
            <a:endParaRPr lang="en-US"/>
          </a:p>
          <a:p>
            <a:pPr marL="284163" indent="-284163"/>
            <a:r>
              <a:rPr lang="pl-PL"/>
              <a:t>2000</a:t>
            </a:r>
            <a:r>
              <a:rPr lang="en-US"/>
              <a:t> -  </a:t>
            </a:r>
            <a:r>
              <a:rPr lang="en-US" sz="3200" b="1"/>
              <a:t>500</a:t>
            </a:r>
            <a:r>
              <a:rPr lang="en-US"/>
              <a:t> </a:t>
            </a:r>
            <a:r>
              <a:rPr lang="sr-Latn-CS"/>
              <a:t>egzitusa tokom </a:t>
            </a:r>
            <a:r>
              <a:rPr lang="en-US"/>
              <a:t>10</a:t>
            </a:r>
            <a:r>
              <a:rPr lang="en-US" baseline="30000"/>
              <a:t>8 </a:t>
            </a:r>
            <a:r>
              <a:rPr lang="en-US"/>
              <a:t>h </a:t>
            </a:r>
            <a:r>
              <a:rPr lang="sr-Latn-CS"/>
              <a:t>anestezije</a:t>
            </a:r>
            <a:endParaRPr lang="en-US"/>
          </a:p>
          <a:p>
            <a:pPr marL="284163" indent="-284163"/>
            <a:r>
              <a:rPr lang="sr-Latn-CS"/>
              <a:t>Rizik od letenja avionom </a:t>
            </a:r>
            <a:r>
              <a:rPr lang="pl-PL"/>
              <a:t>(veoma mali)</a:t>
            </a:r>
            <a:r>
              <a:rPr lang="en-US"/>
              <a:t> -</a:t>
            </a:r>
            <a:r>
              <a:rPr lang="en-US" b="1"/>
              <a:t> </a:t>
            </a:r>
            <a:r>
              <a:rPr lang="en-US" sz="3200" b="1"/>
              <a:t>5</a:t>
            </a:r>
            <a:r>
              <a:rPr lang="en-US"/>
              <a:t> </a:t>
            </a:r>
            <a:r>
              <a:rPr lang="sr-Latn-CS"/>
              <a:t>egzitusa tokom </a:t>
            </a:r>
            <a:r>
              <a:rPr lang="en-US"/>
              <a:t>10</a:t>
            </a:r>
            <a:r>
              <a:rPr lang="en-US" baseline="30000"/>
              <a:t>8</a:t>
            </a:r>
            <a:r>
              <a:rPr lang="en-US"/>
              <a:t> h </a:t>
            </a:r>
            <a:r>
              <a:rPr lang="sr-Latn-CS"/>
              <a:t>letenja</a:t>
            </a:r>
            <a:endParaRPr lang="pl-PL"/>
          </a:p>
          <a:p>
            <a:pPr marL="284163" indent="-284163"/>
            <a:r>
              <a:rPr lang="pl-PL"/>
              <a:t>Rizik od anestezije: 100 x veći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1438"/>
            <a:ext cx="7772400" cy="1143000"/>
          </a:xfrm>
        </p:spPr>
        <p:txBody>
          <a:bodyPr/>
          <a:lstStyle/>
          <a:p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Trenutno stanje anesteziologije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00238" y="1577975"/>
            <a:ext cx="6172200" cy="4114800"/>
          </a:xfrm>
        </p:spPr>
        <p:txBody>
          <a:bodyPr/>
          <a:lstStyle/>
          <a:p>
            <a:pPr marL="284163" indent="-284163"/>
            <a:r>
              <a:rPr lang="en-US"/>
              <a:t>Aneste</a:t>
            </a:r>
            <a:r>
              <a:rPr lang="sr-Latn-CS"/>
              <a:t>zj</a:t>
            </a:r>
            <a:r>
              <a:rPr lang="en-US"/>
              <a:t>ia</a:t>
            </a:r>
          </a:p>
          <a:p>
            <a:pPr marL="284163" indent="-284163"/>
            <a:r>
              <a:rPr lang="sr-Latn-CS"/>
              <a:t>Lečenje bola (medicina bola)</a:t>
            </a:r>
            <a:endParaRPr lang="en-US"/>
          </a:p>
          <a:p>
            <a:pPr marL="284163" indent="-284163"/>
            <a:r>
              <a:rPr lang="sr-Latn-CS"/>
              <a:t>Intenzivno lečenje</a:t>
            </a:r>
            <a:endParaRPr lang="en-US"/>
          </a:p>
          <a:p>
            <a:pPr marL="284163" indent="-284163"/>
            <a:r>
              <a:rPr lang="sr-Latn-CS"/>
              <a:t>Medicina hitnih stanja</a:t>
            </a:r>
            <a:endParaRPr lang="en-US"/>
          </a:p>
          <a:p>
            <a:pPr marL="284163" indent="-284163"/>
            <a:r>
              <a:rPr lang="sr-Latn-CS"/>
              <a:t>Operativna medicina</a:t>
            </a:r>
            <a:endParaRPr lang="en-US"/>
          </a:p>
          <a:p>
            <a:pPr marL="284163" indent="-284163"/>
            <a:r>
              <a:rPr lang="en-US"/>
              <a:t>Dijagnosti</a:t>
            </a:r>
            <a:r>
              <a:rPr lang="sr-Latn-CS"/>
              <a:t>čk</a:t>
            </a:r>
            <a:r>
              <a:rPr lang="en-US"/>
              <a:t>e procedure</a:t>
            </a:r>
          </a:p>
          <a:p>
            <a:pPr marL="284163" indent="-284163"/>
            <a:r>
              <a:rPr lang="en-US"/>
              <a:t>Konsultativni pregledi</a:t>
            </a:r>
          </a:p>
          <a:p>
            <a:pPr marL="284163" indent="-284163"/>
            <a:r>
              <a:rPr lang="sr-Latn-CS"/>
              <a:t>Edukacija</a:t>
            </a:r>
            <a:endParaRPr lang="en-US"/>
          </a:p>
          <a:p>
            <a:pPr marL="284163" indent="-284163"/>
            <a:r>
              <a:rPr lang="sr-Latn-CS"/>
              <a:t>Istraživanja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Progres </a:t>
            </a:r>
            <a:r>
              <a:rPr lang="sr-Latn-CS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 anesteziji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84163" indent="-284163"/>
            <a:r>
              <a:rPr lang="sr-Latn-CS"/>
              <a:t>Nove tehnike i standardi monitoringa</a:t>
            </a:r>
            <a:endParaRPr lang="en-US"/>
          </a:p>
          <a:p>
            <a:pPr marL="284163" indent="-284163"/>
            <a:r>
              <a:rPr lang="sr-Latn-CS"/>
              <a:t>Novi anestetici </a:t>
            </a:r>
            <a:r>
              <a:rPr lang="en-US"/>
              <a:t>(iv </a:t>
            </a:r>
            <a:r>
              <a:rPr lang="sr-Latn-CS"/>
              <a:t>i</a:t>
            </a:r>
            <a:r>
              <a:rPr lang="en-US"/>
              <a:t> inhala</a:t>
            </a:r>
            <a:r>
              <a:rPr lang="sr-Latn-CS"/>
              <a:t>cioni</a:t>
            </a:r>
            <a:r>
              <a:rPr lang="en-US"/>
              <a:t>)</a:t>
            </a:r>
          </a:p>
          <a:p>
            <a:pPr marL="284163" indent="-284163"/>
            <a:r>
              <a:rPr lang="sr-Latn-CS"/>
              <a:t>Novi lekovi </a:t>
            </a:r>
            <a:r>
              <a:rPr lang="en-US"/>
              <a:t>(inotropi, NO)</a:t>
            </a:r>
          </a:p>
          <a:p>
            <a:pPr marL="284163" indent="-284163"/>
            <a:r>
              <a:rPr lang="sr-Latn-CS"/>
              <a:t>Novi načini davanja lekova</a:t>
            </a:r>
            <a:endParaRPr lang="en-US"/>
          </a:p>
          <a:p>
            <a:pPr marL="284163" indent="-284163"/>
            <a:r>
              <a:rPr lang="sr-Latn-CS"/>
              <a:t>Nove tehnike anestezije</a:t>
            </a:r>
            <a:endParaRPr lang="en-US"/>
          </a:p>
          <a:p>
            <a:pPr marL="284163" indent="-284163"/>
            <a:r>
              <a:rPr lang="en-US"/>
              <a:t>Cost - effective</a:t>
            </a:r>
          </a:p>
          <a:p>
            <a:pPr marL="284163" indent="-284163"/>
            <a:r>
              <a:rPr lang="en-US"/>
              <a:t>Fast truck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6"/>
          <p:cNvSpPr>
            <a:spLocks noChangeArrowheads="1"/>
          </p:cNvSpPr>
          <p:nvPr/>
        </p:nvSpPr>
        <p:spPr bwMode="auto">
          <a:xfrm>
            <a:off x="392113" y="1600200"/>
            <a:ext cx="762000" cy="510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763713" y="1676400"/>
            <a:ext cx="20574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Regionalni blokovi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763713" y="3200400"/>
            <a:ext cx="2057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Individualni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nervni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blokovi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ulnarni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femoralni</a:t>
            </a:r>
            <a:r>
              <a: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,..)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1763713" y="4343400"/>
            <a:ext cx="2057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Infiltraciona</a:t>
            </a: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anestezija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irektna</a:t>
            </a: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infiltracija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1763713" y="6172200"/>
            <a:ext cx="2057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Topikalna anestezija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(koža 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mukozne membrane)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1839913" y="5334000"/>
            <a:ext cx="17795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Intrakavitalno davanje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(zglob, pleura,...)</a:t>
            </a:r>
            <a:endParaRPr lang="en-US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4659313" y="14478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Centralni ili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neuroaksijalni blokovi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4659313" y="21336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Intravenska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regionalna anestezija</a:t>
            </a:r>
            <a:r>
              <a:rPr lang="sr-Latn-C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4659313" y="2819400"/>
            <a:ext cx="1981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Blokada pleksusa</a:t>
            </a:r>
            <a:endParaRPr lang="en-US" sz="14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7173913" y="14478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Epidural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7173913" y="19812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Spinal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502" name="Line 25"/>
          <p:cNvSpPr>
            <a:spLocks noChangeShapeType="1"/>
          </p:cNvSpPr>
          <p:nvPr/>
        </p:nvSpPr>
        <p:spPr bwMode="auto">
          <a:xfrm>
            <a:off x="1230313" y="2209800"/>
            <a:ext cx="533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3" name="Line 26"/>
          <p:cNvSpPr>
            <a:spLocks noChangeShapeType="1"/>
          </p:cNvSpPr>
          <p:nvPr/>
        </p:nvSpPr>
        <p:spPr bwMode="auto">
          <a:xfrm>
            <a:off x="1230313" y="3505200"/>
            <a:ext cx="533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4" name="Line 27"/>
          <p:cNvSpPr>
            <a:spLocks noChangeShapeType="1"/>
          </p:cNvSpPr>
          <p:nvPr/>
        </p:nvSpPr>
        <p:spPr bwMode="auto">
          <a:xfrm>
            <a:off x="1230313" y="4724400"/>
            <a:ext cx="533400" cy="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5" name="Line 28"/>
          <p:cNvSpPr>
            <a:spLocks noChangeShapeType="1"/>
          </p:cNvSpPr>
          <p:nvPr/>
        </p:nvSpPr>
        <p:spPr bwMode="auto">
          <a:xfrm>
            <a:off x="1230313" y="5638800"/>
            <a:ext cx="533400" cy="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6" name="Line 29"/>
          <p:cNvSpPr>
            <a:spLocks noChangeShapeType="1"/>
          </p:cNvSpPr>
          <p:nvPr/>
        </p:nvSpPr>
        <p:spPr bwMode="auto">
          <a:xfrm>
            <a:off x="1230313" y="6477000"/>
            <a:ext cx="533400" cy="0"/>
          </a:xfrm>
          <a:prstGeom prst="line">
            <a:avLst/>
          </a:prstGeom>
          <a:noFill/>
          <a:ln w="38100">
            <a:solidFill>
              <a:srgbClr val="00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7" name="Line 30"/>
          <p:cNvSpPr>
            <a:spLocks noChangeShapeType="1"/>
          </p:cNvSpPr>
          <p:nvPr/>
        </p:nvSpPr>
        <p:spPr bwMode="auto">
          <a:xfrm flipV="1">
            <a:off x="3897313" y="1676400"/>
            <a:ext cx="60960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8" name="Line 31"/>
          <p:cNvSpPr>
            <a:spLocks noChangeShapeType="1"/>
          </p:cNvSpPr>
          <p:nvPr/>
        </p:nvSpPr>
        <p:spPr bwMode="auto">
          <a:xfrm>
            <a:off x="3973513" y="2438400"/>
            <a:ext cx="533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09" name="Line 32"/>
          <p:cNvSpPr>
            <a:spLocks noChangeShapeType="1"/>
          </p:cNvSpPr>
          <p:nvPr/>
        </p:nvSpPr>
        <p:spPr bwMode="auto">
          <a:xfrm>
            <a:off x="3973513" y="2819400"/>
            <a:ext cx="53340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10" name="Line 34"/>
          <p:cNvSpPr>
            <a:spLocks noChangeShapeType="1"/>
          </p:cNvSpPr>
          <p:nvPr/>
        </p:nvSpPr>
        <p:spPr bwMode="auto">
          <a:xfrm>
            <a:off x="6716713" y="1600200"/>
            <a:ext cx="381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11" name="Line 35"/>
          <p:cNvSpPr>
            <a:spLocks noChangeShapeType="1"/>
          </p:cNvSpPr>
          <p:nvPr/>
        </p:nvSpPr>
        <p:spPr bwMode="auto">
          <a:xfrm>
            <a:off x="6716713" y="1828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1512" name="Text Box 36"/>
          <p:cNvSpPr txBox="1">
            <a:spLocks noChangeArrowheads="1"/>
          </p:cNvSpPr>
          <p:nvPr/>
        </p:nvSpPr>
        <p:spPr bwMode="auto">
          <a:xfrm>
            <a:off x="6396038" y="3617913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b="1">
                <a:solidFill>
                  <a:srgbClr val="FF0000"/>
                </a:solidFill>
              </a:rPr>
              <a:t>Regionalna anestezija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1513" name="Text Box 37"/>
          <p:cNvSpPr txBox="1">
            <a:spLocks noChangeArrowheads="1"/>
          </p:cNvSpPr>
          <p:nvPr/>
        </p:nvSpPr>
        <p:spPr bwMode="auto">
          <a:xfrm>
            <a:off x="6488113" y="4343400"/>
            <a:ext cx="220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b="1"/>
              <a:t>Lokalna anestezija</a:t>
            </a:r>
            <a:endParaRPr lang="en-US" b="1"/>
          </a:p>
        </p:txBody>
      </p:sp>
      <p:sp>
        <p:nvSpPr>
          <p:cNvPr id="191514" name="Text Box 10"/>
          <p:cNvSpPr txBox="1">
            <a:spLocks noChangeArrowheads="1"/>
          </p:cNvSpPr>
          <p:nvPr/>
        </p:nvSpPr>
        <p:spPr bwMode="auto">
          <a:xfrm rot="5400000">
            <a:off x="-534988" y="4071938"/>
            <a:ext cx="2606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/>
              <a:t>Lokalni anestetik</a:t>
            </a:r>
            <a:endParaRPr lang="en-US" sz="2400"/>
          </a:p>
        </p:txBody>
      </p:sp>
      <p:sp>
        <p:nvSpPr>
          <p:cNvPr id="19151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Plan anestezije</a:t>
            </a:r>
            <a:endParaRPr lang="en-US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84163" indent="-284163"/>
            <a:r>
              <a:rPr lang="en-US"/>
              <a:t>ASA </a:t>
            </a:r>
            <a:r>
              <a:rPr lang="sr-Latn-CS"/>
              <a:t>status</a:t>
            </a:r>
            <a:endParaRPr lang="en-US"/>
          </a:p>
          <a:p>
            <a:pPr marL="284163" indent="-284163"/>
            <a:r>
              <a:rPr lang="sr-Latn-CS"/>
              <a:t>Opšta ili regionalna</a:t>
            </a:r>
            <a:endParaRPr lang="en-US"/>
          </a:p>
          <a:p>
            <a:pPr marL="284163" indent="-284163"/>
            <a:r>
              <a:rPr lang="en-US"/>
              <a:t>Airway</a:t>
            </a:r>
          </a:p>
          <a:p>
            <a:pPr marL="284163" indent="-284163"/>
            <a:r>
              <a:rPr lang="sr-Latn-CS"/>
              <a:t>Indukcija</a:t>
            </a:r>
            <a:endParaRPr lang="en-US"/>
          </a:p>
          <a:p>
            <a:pPr marL="284163" indent="-284163"/>
            <a:r>
              <a:rPr lang="en-US"/>
              <a:t>Monitoring</a:t>
            </a:r>
          </a:p>
          <a:p>
            <a:pPr marL="284163" indent="-284163"/>
            <a:r>
              <a:rPr lang="sr-Latn-CS"/>
              <a:t>Intraoperativno zbrinjavanje</a:t>
            </a:r>
            <a:endParaRPr lang="en-US"/>
          </a:p>
          <a:p>
            <a:pPr marL="284163" indent="-284163"/>
            <a:r>
              <a:rPr lang="sr-Latn-CS"/>
              <a:t>Postoperativno zbrinjavanje</a:t>
            </a:r>
            <a:endParaRPr lang="en-US"/>
          </a:p>
          <a:p>
            <a:pPr marL="284163" indent="-284163"/>
            <a:endParaRPr lang="en-US"/>
          </a:p>
          <a:p>
            <a:pPr marL="284163" indent="-284163"/>
            <a:endParaRPr lang="en-US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До 19. века анестезија није 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примењивана у медицини у данашњем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облику</a:t>
            </a:r>
          </a:p>
          <a:p>
            <a:pPr>
              <a:buFontTx/>
              <a:buNone/>
            </a:pPr>
            <a:endParaRPr lang="sr-Cyrl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Постојале су друге м</a:t>
            </a: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тоде 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анестезирања</a:t>
            </a:r>
          </a:p>
          <a:p>
            <a:pPr>
              <a:buFontTx/>
              <a:buNone/>
            </a:pPr>
            <a:endParaRPr lang="sr-Cyrl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3000г. Пне. у  Месопотамији 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анестезирали су пацијенте 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притискивањем каротидних артерија</a:t>
            </a:r>
          </a:p>
          <a:p>
            <a:pPr>
              <a:buFontTx/>
              <a:buNone/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	како би изгубили свест</a:t>
            </a:r>
            <a:endParaRPr lang="en-U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516" name="Picture 4" descr="MT-2531-2004_2BS_mit Pumpen_klei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550" y="1412875"/>
            <a:ext cx="3690938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0517" name="Picture 5" descr="avan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1412875"/>
            <a:ext cx="4103687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04" name="Rectangle 8"/>
          <p:cNvSpPr>
            <a:spLocks noChangeArrowheads="1"/>
          </p:cNvSpPr>
          <p:nvPr/>
        </p:nvSpPr>
        <p:spPr bwMode="auto">
          <a:xfrm>
            <a:off x="611188" y="188913"/>
            <a:ext cx="822960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sr-Latn-CS" sz="2800">
                <a:latin typeface="Times New Roman" pitchFamily="18" charset="0"/>
              </a:rPr>
              <a:t>Razvoj modernih mašina nameće novi pojam:</a:t>
            </a:r>
          </a:p>
          <a:p>
            <a:pPr marL="342900" indent="-342900" algn="ctr">
              <a:spcBef>
                <a:spcPct val="20000"/>
              </a:spcBef>
            </a:pPr>
            <a:r>
              <a:rPr lang="sr-Latn-CS" sz="2800">
                <a:latin typeface="Times New Roman" pitchFamily="18" charset="0"/>
              </a:rPr>
              <a:t>Anesteziološka “RADNA STANICA”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0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0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sz="5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АНЕСТЕЗИОЛОШКА ПРИПРЕМА</a:t>
            </a:r>
            <a:endParaRPr lang="en-US" sz="5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6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Физиолошка припрема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Latn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Фармаколошка припрема</a:t>
            </a:r>
            <a:endParaRPr lang="en-U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Детаљи из историје</a:t>
            </a:r>
            <a:r>
              <a:rPr lang="sr-Latn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болести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Latn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Договор са оператором о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Latn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планираној хирушкој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Latn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интервенцији и облику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Latn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анестезије</a:t>
            </a:r>
            <a:endParaRPr lang="sr-Latn-C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Посета пацијенту и преглед</a:t>
            </a:r>
            <a:endParaRPr lang="en-US" sz="4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2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Разговор о планираном хирушком захвату</a:t>
            </a:r>
          </a:p>
          <a:p>
            <a:pPr>
              <a:buFontTx/>
              <a:buNone/>
            </a:pPr>
            <a:endParaRPr lang="sr-Latn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Актуелни здравствени проблеми (садашња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болест и тренутно стање)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Актуелна терапија ( који лекови, колико дуго,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дозе)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Алергијске реакције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Употреба алкохола и никотина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Претходна искуства са анестезијом</a:t>
            </a:r>
            <a:endParaRPr lang="en-US" sz="280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Опште стање (по системима)</a:t>
            </a:r>
            <a:endParaRPr lang="sr-Latn-C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endParaRPr lang="ru-RU" sz="16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Циркулаторни систем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 (хипертензија, срчане болести, поремећаји ритма, ангина пекторис</a:t>
            </a:r>
            <a:r>
              <a:rPr lang="sr-Latn-C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>
              <a:buClr>
                <a:srgbClr val="CC0000"/>
              </a:buClr>
              <a:buFontTx/>
              <a:buNone/>
            </a:pPr>
            <a:endParaRPr lang="en-U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Респираторни систем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 (кашаљ, гушење, астма, инфекције)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ЦНС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 ( главобоље, слабост, вртоглавица, поремећај вида)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ГИТ 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( наузеја повраћање, рефлукс, диареја, губитак тт)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Ендокрини 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( ДМ, дисфункција тиреоидне жлезде, феохромоцитом)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Хематолошки систем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 (крварења, анемије...)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Мишићно скелетни систем</a:t>
            </a:r>
            <a:r>
              <a:rPr lang="en-US" sz="2200">
                <a:effectLst>
                  <a:outerShdw blurRad="38100" dist="38100" dir="2700000" algn="tl">
                    <a:srgbClr val="FFFFFF"/>
                  </a:outerShdw>
                </a:effectLst>
              </a:rPr>
              <a:t> (мишићна слабост, артритис)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Latn-CS" sz="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en-US" sz="2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Гојазност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None/>
            </a:pPr>
            <a:r>
              <a:rPr lang="sr-Cyrl-C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Веома важан податак о узимању</a:t>
            </a:r>
          </a:p>
          <a:p>
            <a:pPr>
              <a:buFontTx/>
              <a:buNone/>
            </a:pPr>
            <a:r>
              <a:rPr lang="sr-Cyrl-C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следећих лекова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2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Антихипертензива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могућ је ослабљен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нормалан  компезаторни циркулаторни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одговор, наставити терапију преоперативно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Кортикостероиди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могућа супресија везе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хипофиза надбубрег, потребна 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преоперативна допуна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Инхибитора моноаминооксидазе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повећавају ниво катехоламина што може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рефлектовати хипертензивним одговором код 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давања симпатикомиметика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Диуретици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који не штеде калијум 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хипокалиемија и хипохлоремична 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метаболичка алкалоза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Антикоагулантне терапија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окултно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None/>
            </a:pP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крварење,</a:t>
            </a: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потребан је коагулациони статус</a:t>
            </a: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None/>
            </a:pP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замена</a:t>
            </a:r>
            <a:r>
              <a:rPr lang="sr-Latn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хепарином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Аспирин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крварење, прекинути неколико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недеља пре операције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Аминогликозиди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потенцирају дејство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недеполаризирајућих мишићних релаксана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Могу потенцирати мишићну слабост после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операције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Орални хипогликемици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хипогликемија,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изоставити лек преоперативно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Бензодиазепини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толеранција на</a:t>
            </a:r>
          </a:p>
          <a:p>
            <a:pPr>
              <a:buClr>
                <a:srgbClr val="CC0000"/>
              </a:buClr>
              <a:buFontTx/>
              <a:buNone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анестетике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Египћани су користили </a:t>
            </a: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лед</a:t>
            </a: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 као методу расхлађивања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Источно-кинеска  култура  развијала је акупунктуру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Грци и Римљани користили су грубе и окрутне физичке методе</a:t>
            </a:r>
          </a:p>
          <a:p>
            <a:pPr>
              <a:buClr>
                <a:srgbClr val="CC0000"/>
              </a:buClr>
              <a:buFontTx/>
              <a:buNone/>
            </a:pPr>
            <a:endParaRPr lang="ru-RU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У средњем веку опијали су болеснике потапањем сунђера у мандрагору или опијум и његовим подношењем под нос пацијента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Cyrl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Кардиотоници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ризик од токсичности дигиталиса и срчаних дисритмија  нарочито ако је и серумски К низак, наставити терапију периоперативно</a:t>
            </a:r>
          </a:p>
          <a:p>
            <a:pPr>
              <a:buFontTx/>
              <a:buNone/>
            </a:pPr>
            <a:endParaRPr lang="sr-Cyrl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Блокатори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CS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канала хипотензија</a:t>
            </a:r>
          </a:p>
          <a:p>
            <a:pPr>
              <a:buFontTx/>
              <a:buNone/>
            </a:pPr>
            <a:endParaRPr lang="sr-Cyrl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</a:pPr>
            <a:r>
              <a:rPr lang="sr-Cyrl-CS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Цитостатици</a:t>
            </a: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анемија, тромбоцитипенија, изазивају срчану, плућну, реналну, хепатичну токсичност</a:t>
            </a:r>
            <a:endParaRPr lang="en-U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4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ЛАБОРАТОРИЈСКЕ  АНАЛИЗЕ</a:t>
            </a:r>
            <a:endParaRPr lang="en-US" sz="4000" b="1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Треба да су </a:t>
            </a:r>
            <a:r>
              <a:rPr lang="sr-Cyrl-CS" sz="3600" b="1" i="1" u="sng"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селективне</a:t>
            </a:r>
            <a:r>
              <a:rPr lang="sr-Cyrl-C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 зависно од</a:t>
            </a:r>
          </a:p>
          <a:p>
            <a:pP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buClr>
                <a:srgbClr val="CC0000"/>
              </a:buClr>
            </a:pPr>
            <a:r>
              <a:rPr lang="sr-Cyrl-C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стања, </a:t>
            </a:r>
          </a:p>
          <a:p>
            <a:pPr lvl="1">
              <a:buClr>
                <a:srgbClr val="CC0000"/>
              </a:buClr>
            </a:pPr>
            <a:r>
              <a:rPr lang="sr-Cyrl-C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старосне доби и </a:t>
            </a:r>
          </a:p>
          <a:p>
            <a:pPr lvl="1">
              <a:buClr>
                <a:srgbClr val="CC0000"/>
              </a:buClr>
            </a:pPr>
            <a:r>
              <a:rPr lang="sr-Cyrl-CS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врсте хирушке интервенције</a:t>
            </a:r>
            <a:endParaRPr lang="en-US" sz="36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marL="457200" indent="-457200" algn="ctr">
              <a:buFontTx/>
              <a:buNone/>
            </a:pPr>
            <a:r>
              <a:rPr 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  класификација</a:t>
            </a:r>
            <a:endParaRPr lang="sr-Cyrl-CS" sz="1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457200" indent="-457200" algn="ctr">
              <a:buFontTx/>
              <a:buNone/>
            </a:pPr>
            <a:endParaRPr lang="sr-Cyrl-CS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Здрав пацијент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 startAt="2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Лак или умерен системски поремећај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 startAt="3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Тежак системски поремећај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 startAt="4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Тежак системски поремећај који угрожава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	живот пацијента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 startAt="5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Морибундни пацијент</a:t>
            </a:r>
          </a:p>
          <a:p>
            <a:pPr marL="457200" indent="-457200">
              <a:buClr>
                <a:srgbClr val="CC0000"/>
              </a:buClr>
              <a:buFontTx/>
              <a:buNone/>
            </a:pPr>
            <a:endParaRPr lang="sr-Cyrl-C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Clr>
                <a:srgbClr val="CC0000"/>
              </a:buClr>
              <a:buFontTx/>
              <a:buAutoNum type="arabicPeriod" startAt="6"/>
            </a:pPr>
            <a:r>
              <a:rPr lang="sr-Cyrl-C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Мождано мртав пацијент донор</a:t>
            </a:r>
          </a:p>
          <a:p>
            <a:pPr marL="457200" indent="-457200">
              <a:buFontTx/>
              <a:buNone/>
            </a:pPr>
            <a:endParaRPr lang="sr-Cyrl-CS" sz="800" b="1" i="1" u="sng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FontTx/>
              <a:buNone/>
            </a:pPr>
            <a:r>
              <a:rPr lang="sr-Cyrl-CS" sz="2000"/>
              <a:t>	</a:t>
            </a:r>
            <a:r>
              <a:rPr lang="sr-Cyrl-CS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ЗА БИЛО КОЈУ ГРУПУ</a:t>
            </a:r>
            <a:r>
              <a:rPr lang="sr-Cyrl-CS" b="1" i="1"/>
              <a:t> </a:t>
            </a:r>
            <a:r>
              <a:rPr lang="sr-Cyrl-CS" i="1">
                <a:effectLst>
                  <a:outerShdw blurRad="38100" dist="38100" dir="2700000" algn="tl">
                    <a:srgbClr val="FFFFFF"/>
                  </a:outerShdw>
                </a:effectLst>
              </a:rPr>
              <a:t>: уколико је </a:t>
            </a:r>
            <a:r>
              <a:rPr lang="sr-Cyrl-CS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хитна операција</a:t>
            </a:r>
            <a:endParaRPr lang="sr-Cyrl-CS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57200" indent="-457200">
              <a:buFontTx/>
              <a:buNone/>
            </a:pPr>
            <a:r>
              <a:rPr lang="sr-Cyrl-CS" i="1">
                <a:effectLst>
                  <a:outerShdw blurRad="38100" dist="38100" dir="2700000" algn="tl">
                    <a:srgbClr val="FFFFFF"/>
                  </a:outerShdw>
                </a:effectLst>
              </a:rPr>
              <a:t>ставља се </a:t>
            </a:r>
            <a:r>
              <a:rPr lang="sr-Cyrl-CS" i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суфикс Х</a:t>
            </a:r>
            <a:endParaRPr lang="en-US" i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 1</a:t>
            </a:r>
            <a:r>
              <a:rPr lang="sr-Latn-CS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000" b="1">
                <a:solidFill>
                  <a:srgbClr val="CC0000"/>
                </a:solidFill>
                <a:cs typeface="Arial" charset="0"/>
              </a:rPr>
              <a:t>→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Здрав пацијент; Нема органских, биохемијских или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психичких поремећаја</a:t>
            </a:r>
          </a:p>
          <a:p>
            <a:pPr lvl="1">
              <a:lnSpc>
                <a:spcPct val="80000"/>
              </a:lnSpc>
              <a:buClr>
                <a:srgbClr val="CC0000"/>
              </a:buClr>
            </a:pPr>
            <a:r>
              <a:rPr lang="sr-Latn-CS" sz="2000" i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  <a:r>
              <a:rPr lang="sr-Latn-CS" sz="2000">
                <a:solidFill>
                  <a:srgbClr val="CC0000"/>
                </a:solidFill>
              </a:rPr>
              <a:t>:</a:t>
            </a:r>
            <a:r>
              <a:rPr lang="sr-Cyrl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Latn-CS" sz="20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Здрава особа са ингвиналном хернијом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1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 2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Latn-CS" sz="2000" b="1">
                <a:solidFill>
                  <a:srgbClr val="CC0000"/>
                </a:solidFill>
                <a:cs typeface="Arial" charset="0"/>
              </a:rPr>
              <a:t>→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Лак или умерен системски поремећај који уз то има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хирушки проблем</a:t>
            </a:r>
          </a:p>
          <a:p>
            <a:pPr lvl="1">
              <a:lnSpc>
                <a:spcPct val="80000"/>
              </a:lnSpc>
              <a:buClr>
                <a:srgbClr val="CC0000"/>
              </a:buClr>
            </a:pPr>
            <a:r>
              <a:rPr lang="sr-Latn-CS" sz="2000" i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  <a:r>
              <a:rPr lang="sr-Latn-CS" sz="2000">
                <a:solidFill>
                  <a:srgbClr val="CC0000"/>
                </a:solidFill>
              </a:rPr>
              <a:t>: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  <a:r>
              <a:rPr lang="sr-Latn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ак дијабет, есенцијална хипертензија, гојазност,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sr-Latn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	бронхитис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1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</a:t>
            </a:r>
            <a:r>
              <a:rPr lang="sr-Latn-C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000" b="1">
                <a:solidFill>
                  <a:srgbClr val="CC0000"/>
                </a:solidFill>
                <a:cs typeface="Arial" charset="0"/>
              </a:rPr>
              <a:t>→</a:t>
            </a:r>
            <a:r>
              <a:rPr lang="ru-RU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Тежак системски поремећај 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80000"/>
              </a:lnSpc>
              <a:buClr>
                <a:srgbClr val="CC0000"/>
              </a:buClr>
            </a:pPr>
            <a:r>
              <a:rPr lang="sr-Latn-CS" sz="2000" i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  <a:r>
              <a:rPr lang="sr-Latn-CS" sz="2000">
                <a:solidFill>
                  <a:srgbClr val="CC0000"/>
                </a:solidFill>
              </a:rPr>
              <a:t>: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Тежак дијабет са компликацијама, залечен </a:t>
            </a:r>
          </a:p>
          <a:p>
            <a:pPr lvl="1">
              <a:lnSpc>
                <a:spcPct val="80000"/>
              </a:lnSpc>
              <a:buClr>
                <a:srgbClr val="CC0000"/>
              </a:buClr>
              <a:buFontTx/>
              <a:buNone/>
            </a:pP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	инфаркт,</a:t>
            </a:r>
            <a:r>
              <a:rPr lang="sr-Cyrl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ангина пекторис</a:t>
            </a:r>
            <a:endParaRPr lang="en-US" sz="2000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Latn-CS" sz="2000" b="1">
                <a:solidFill>
                  <a:srgbClr val="CC0000"/>
                </a:solidFill>
                <a:cs typeface="Arial" charset="0"/>
              </a:rPr>
              <a:t>→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Тежак системски поремећај који угрожава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пацијента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80000"/>
              </a:lnSpc>
              <a:buClr>
                <a:srgbClr val="CC0000"/>
              </a:buClr>
            </a:pPr>
            <a:r>
              <a:rPr lang="sr-Latn-CS" sz="2000" i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  <a:r>
              <a:rPr lang="sr-Latn-CS" sz="2000">
                <a:solidFill>
                  <a:srgbClr val="CC0000"/>
                </a:solidFill>
              </a:rPr>
              <a:t>: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Узнапредовали ендокрини поремећаји, ренална</a:t>
            </a:r>
            <a:endParaRPr lang="sr-Latn-CS" sz="2000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sr-Latn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инсуфицијенција</a:t>
            </a:r>
            <a:r>
              <a:rPr lang="sr-Latn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  <a:r>
              <a:rPr lang="sr-Cyrl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срчана инсуфицијенција, миокардиопатија</a:t>
            </a:r>
            <a:endParaRPr lang="en-US" sz="2000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1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r>
              <a:rPr lang="ru-RU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5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Latn-CS" sz="2000" b="1">
                <a:solidFill>
                  <a:srgbClr val="CC0000"/>
                </a:solidFill>
                <a:cs typeface="Arial" charset="0"/>
              </a:rPr>
              <a:t>→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Морибундни пацијент за кога се не очекује да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преживи 24</a:t>
            </a:r>
            <a:endParaRPr lang="sr-Latn-C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сата 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80000"/>
              </a:lnSpc>
              <a:buClr>
                <a:srgbClr val="CC0000"/>
              </a:buClr>
            </a:pPr>
            <a:r>
              <a:rPr lang="sr-Latn-CS" sz="2000" i="1" u="sng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</a:t>
            </a:r>
            <a:r>
              <a:rPr lang="sr-Latn-CS" sz="2000">
                <a:solidFill>
                  <a:srgbClr val="CC0000"/>
                </a:solidFill>
              </a:rPr>
              <a:t>:</a:t>
            </a:r>
            <a:r>
              <a:rPr lang="sr-Latn-C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CS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елика краниоцеребрална повреда са брзо</a:t>
            </a:r>
            <a:endParaRPr lang="sr-Cyrl-CS" sz="2000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lnSpc>
                <a:spcPct val="80000"/>
              </a:lnSpc>
              <a:buClr>
                <a:srgbClr val="CC0000"/>
              </a:buClr>
              <a:buFontTx/>
              <a:buNone/>
            </a:pP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	растућим ИК притиском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sr-Latn-C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4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ОПЕРАТИВНИ РИЗИК</a:t>
            </a:r>
            <a:endParaRPr lang="sr-Latn-CS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A50021"/>
              </a:buClr>
              <a:buFontTx/>
              <a:buNone/>
            </a:pPr>
            <a:r>
              <a:rPr lang="sr-Cyrl-CS" sz="3600" b="1">
                <a:solidFill>
                  <a:srgbClr val="9696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Одређују</a:t>
            </a:r>
            <a:r>
              <a:rPr lang="sr-Cyrl-CS" sz="3600" b="1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фактори везани</a:t>
            </a:r>
          </a:p>
          <a:p>
            <a:pPr>
              <a:buClr>
                <a:srgbClr val="A50021"/>
              </a:buClr>
              <a:buFontTx/>
              <a:buNone/>
            </a:pPr>
            <a:r>
              <a:rPr lang="sr-Cyrl-CS" sz="3600" b="1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пацијента</a:t>
            </a:r>
          </a:p>
          <a:p>
            <a:pPr>
              <a:buClr>
                <a:srgbClr val="A50021"/>
              </a:buClr>
              <a:buFontTx/>
              <a:buNone/>
            </a:pPr>
            <a:endParaRPr lang="sr-Cyrl-CS" sz="16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A50021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Врста хирушке интервенције</a:t>
            </a:r>
          </a:p>
          <a:p>
            <a:pPr>
              <a:buClr>
                <a:srgbClr val="A50021"/>
              </a:buClr>
              <a:buFontTx/>
              <a:buNone/>
            </a:pPr>
            <a:endParaRPr lang="en-U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A50021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Искуство хирушке екипе</a:t>
            </a:r>
          </a:p>
          <a:p>
            <a:pPr>
              <a:buClr>
                <a:srgbClr val="A50021"/>
              </a:buClr>
              <a:buFontTx/>
              <a:buNone/>
            </a:pPr>
            <a:endParaRPr lang="en-U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A50021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Здравствена установа</a:t>
            </a:r>
          </a:p>
          <a:p>
            <a:pPr>
              <a:buClr>
                <a:srgbClr val="A50021"/>
              </a:buClr>
              <a:buFontTx/>
              <a:buNone/>
            </a:pPr>
            <a:endParaRPr lang="en-US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A50021"/>
              </a:buClr>
            </a:pPr>
            <a:r>
              <a:rPr lang="sr-Cyrl-C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Избор анестезије </a:t>
            </a:r>
            <a:endParaRPr lang="sr-Latn-CS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7" name="Picture 5" descr="Датотека:Southworth &amp; Hawes - First etherized operation (re-enactment)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5234" name="Picture 2" descr="CrawfordLo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</p:spPr>
      </p:pic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Crawford Long</a:t>
            </a:r>
            <a:endParaRPr lang="en-US" sz="4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2800"/>
              <a:t>Прва права анестезија започиње захваљујући напретку у развоју физиологије и хемије</a:t>
            </a:r>
            <a:endParaRPr lang="sr-Latn-CS" sz="2800"/>
          </a:p>
          <a:p>
            <a:pPr>
              <a:buFontTx/>
              <a:buNone/>
            </a:pPr>
            <a:endParaRPr lang="sr-Cyrl-CS" sz="800"/>
          </a:p>
          <a:p>
            <a:pPr>
              <a:buClr>
                <a:srgbClr val="CC0000"/>
              </a:buClr>
            </a:pPr>
            <a:r>
              <a:rPr lang="sr-Cyrl-CS" sz="2800"/>
              <a:t>30. март </a:t>
            </a:r>
            <a:r>
              <a:rPr lang="sr-Cyrl-CS" sz="3200" b="1">
                <a:solidFill>
                  <a:srgbClr val="CC0000"/>
                </a:solidFill>
              </a:rPr>
              <a:t>1842.</a:t>
            </a:r>
            <a:r>
              <a:rPr lang="sr-Cyrl-CS" sz="2800"/>
              <a:t> Crawford Long први је применио етарску анестезију</a:t>
            </a:r>
            <a:r>
              <a:rPr lang="en-US" sz="2800"/>
              <a:t> </a:t>
            </a:r>
            <a:r>
              <a:rPr lang="sr-Cyrl-CS" sz="2800"/>
              <a:t>током оперативног захвата </a:t>
            </a:r>
            <a:endParaRPr lang="sr-Latn-CS" sz="2800"/>
          </a:p>
          <a:p>
            <a:pPr>
              <a:buFontTx/>
              <a:buNone/>
            </a:pPr>
            <a:endParaRPr lang="sr-Latn-CS" sz="800"/>
          </a:p>
          <a:p>
            <a:pPr>
              <a:buClr>
                <a:srgbClr val="CC0000"/>
              </a:buClr>
            </a:pPr>
            <a:r>
              <a:rPr lang="sr-Cyrl-CS" sz="2800"/>
              <a:t>Ово откриће је из непознатих </a:t>
            </a:r>
            <a:r>
              <a:rPr lang="en-US" sz="2800"/>
              <a:t>        </a:t>
            </a:r>
            <a:r>
              <a:rPr lang="sr-Cyrl-CS" sz="2800"/>
              <a:t>разлога објављено тек 1849. год.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1" name="Picture 5" descr="Датотека:Southworth &amp; Hawes - First etherized operation (re-enactment)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6258" name="Picture 2" descr="Wells_Hora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</p:spPr>
      </p:pic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Horace Wells</a:t>
            </a:r>
            <a:endParaRPr lang="en-US" sz="4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2800"/>
              <a:t>10.децембра </a:t>
            </a:r>
            <a:r>
              <a:rPr lang="sr-Cyrl-CS" sz="3200" b="1">
                <a:solidFill>
                  <a:srgbClr val="CC0000"/>
                </a:solidFill>
              </a:rPr>
              <a:t>1844.</a:t>
            </a:r>
            <a:r>
              <a:rPr lang="sr-Cyrl-CS" sz="2800"/>
              <a:t> Horace Wells  први је извадио болестан зуб пацијенту у анестезији азотсубоксидом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William</a:t>
            </a: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Morton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sr-Cyrl-CS" sz="3200" b="1">
                <a:solidFill>
                  <a:srgbClr val="CC0000"/>
                </a:solidFill>
              </a:rPr>
              <a:t>1846.</a:t>
            </a:r>
            <a:r>
              <a:rPr lang="sr-Cyrl-CS" sz="2800"/>
              <a:t> 16. октобра </a:t>
            </a:r>
            <a:r>
              <a:rPr lang="en-US" sz="2800"/>
              <a:t>William</a:t>
            </a:r>
            <a:r>
              <a:rPr lang="sr-Cyrl-CS" sz="2800"/>
              <a:t> </a:t>
            </a:r>
            <a:r>
              <a:rPr lang="en-US" sz="2800"/>
              <a:t>Morton</a:t>
            </a:r>
            <a:r>
              <a:rPr lang="sr-Cyrl-CS" sz="2800"/>
              <a:t>  изводи своју демонстрацију вађења зуба применом етра</a:t>
            </a:r>
            <a:r>
              <a:rPr lang="en-US"/>
              <a:t> </a:t>
            </a:r>
          </a:p>
        </p:txBody>
      </p:sp>
      <p:pic>
        <p:nvPicPr>
          <p:cNvPr id="97284" name="Picture 4" descr="441px-WilliamMor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sr-Latn-CS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None/>
            </a:pP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James Yong Simpson</a:t>
            </a:r>
            <a:endParaRPr lang="sr-Latn-CS" sz="4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sr-Latn-CS" sz="14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CC0000"/>
              </a:buClr>
              <a:buFont typeface="Wingdings" pitchFamily="2" charset="2"/>
              <a:buChar char="ü"/>
            </a:pPr>
            <a:r>
              <a:rPr lang="sr-Cyrl-CS" sz="4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1847.</a:t>
            </a:r>
            <a:r>
              <a:rPr lang="sr-Cyrl-C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  James Yong Simpson  предложио је употребу новог значајног лека </a:t>
            </a:r>
            <a:r>
              <a:rPr lang="en-US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Хлороформа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John_Sn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2160588" cy="6858000"/>
          </a:xfrm>
          <a:prstGeom prst="rect">
            <a:avLst/>
          </a:prstGeom>
          <a:noFill/>
        </p:spPr>
      </p:pic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Johan</a:t>
            </a:r>
            <a:r>
              <a:rPr lang="sr-Cyrl-C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Snow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0000"/>
              </a:buClr>
            </a:pPr>
            <a:r>
              <a:rPr lang="en-US" sz="2800"/>
              <a:t>Johan</a:t>
            </a:r>
            <a:r>
              <a:rPr lang="sr-Cyrl-CS" sz="2800"/>
              <a:t> </a:t>
            </a:r>
            <a:r>
              <a:rPr lang="en-US" sz="2800"/>
              <a:t>Snow</a:t>
            </a:r>
            <a:r>
              <a:rPr lang="sr-Cyrl-CS" sz="2800"/>
              <a:t>( 1813-1858)  </a:t>
            </a:r>
            <a:r>
              <a:rPr lang="sr-Cyrl-CS" sz="2800">
                <a:solidFill>
                  <a:srgbClr val="CC0000"/>
                </a:solidFill>
              </a:rPr>
              <a:t>ПРВИ АНЕСТЕЗИОЛОГ</a:t>
            </a:r>
          </a:p>
          <a:p>
            <a:pPr>
              <a:buClr>
                <a:srgbClr val="CC0000"/>
              </a:buClr>
              <a:buFontTx/>
              <a:buNone/>
            </a:pPr>
            <a:endParaRPr lang="sr-Cyrl-CS" sz="800">
              <a:solidFill>
                <a:srgbClr val="CC0000"/>
              </a:solidFill>
            </a:endParaRPr>
          </a:p>
          <a:p>
            <a:pPr>
              <a:buClr>
                <a:srgbClr val="CC0000"/>
              </a:buClr>
            </a:pPr>
            <a:r>
              <a:rPr lang="sr-Cyrl-CS" sz="2800"/>
              <a:t>Дао је прве клиничке студије о етру, хлороформу и другим анестетицима 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4_slide">
  <a:themeElements>
    <a:clrScheme name="ind_0014_slide 2">
      <a:dk1>
        <a:srgbClr val="000000"/>
      </a:dk1>
      <a:lt1>
        <a:srgbClr val="FFCC66"/>
      </a:lt1>
      <a:dk2>
        <a:srgbClr val="000000"/>
      </a:dk2>
      <a:lt2>
        <a:srgbClr val="CCCCCC"/>
      </a:lt2>
      <a:accent1>
        <a:srgbClr val="807113"/>
      </a:accent1>
      <a:accent2>
        <a:srgbClr val="994B08"/>
      </a:accent2>
      <a:accent3>
        <a:srgbClr val="FFE2B8"/>
      </a:accent3>
      <a:accent4>
        <a:srgbClr val="000000"/>
      </a:accent4>
      <a:accent5>
        <a:srgbClr val="C0BBAA"/>
      </a:accent5>
      <a:accent6>
        <a:srgbClr val="8A4306"/>
      </a:accent6>
      <a:hlink>
        <a:srgbClr val="734C00"/>
      </a:hlink>
      <a:folHlink>
        <a:srgbClr val="873529"/>
      </a:folHlink>
    </a:clrScheme>
    <a:fontScheme name="ind_0014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0014_slide 1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E2B8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2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E2B8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3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FE2B8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4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E2B8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FFFF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FFFF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BFBFB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0014_slid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FFFF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66"/>
      </a:lt1>
      <a:dk2>
        <a:srgbClr val="000000"/>
      </a:dk2>
      <a:lt2>
        <a:srgbClr val="CCCCCC"/>
      </a:lt2>
      <a:accent1>
        <a:srgbClr val="807113"/>
      </a:accent1>
      <a:accent2>
        <a:srgbClr val="994B08"/>
      </a:accent2>
      <a:accent3>
        <a:srgbClr val="FFE2B8"/>
      </a:accent3>
      <a:accent4>
        <a:srgbClr val="000000"/>
      </a:accent4>
      <a:accent5>
        <a:srgbClr val="C0BBAA"/>
      </a:accent5>
      <a:accent6>
        <a:srgbClr val="8A4306"/>
      </a:accent6>
      <a:hlink>
        <a:srgbClr val="734C00"/>
      </a:hlink>
      <a:folHlink>
        <a:srgbClr val="87352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E2B8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E2B8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FE2B8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E2B8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FFFF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FFFF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BFBFB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FFFF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ind_0014_slide</Template>
  <TotalTime>650</TotalTime>
  <Words>982</Words>
  <Application>Microsoft Office PowerPoint</Application>
  <PresentationFormat>On-screen Show (4:3)</PresentationFormat>
  <Paragraphs>331</Paragraphs>
  <Slides>44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ind_0014_slide</vt:lpstr>
      <vt:lpstr>1_Default Design</vt:lpstr>
      <vt:lpstr>PowerPoint Presentation</vt:lpstr>
      <vt:lpstr>PowerPoint Presentation</vt:lpstr>
      <vt:lpstr>PowerPoint Presentation</vt:lpstr>
      <vt:lpstr>PowerPoint Presentation</vt:lpstr>
      <vt:lpstr>Crawford Long</vt:lpstr>
      <vt:lpstr>Horace Wells</vt:lpstr>
      <vt:lpstr>William Morton</vt:lpstr>
      <vt:lpstr>PowerPoint Presentation</vt:lpstr>
      <vt:lpstr>Johan Snow</vt:lpstr>
      <vt:lpstr>Johan Snow</vt:lpstr>
      <vt:lpstr>Joseph Thomas Clover</vt:lpstr>
      <vt:lpstr>Friedrich Trendelenburg</vt:lpstr>
      <vt:lpstr>William Macewen </vt:lpstr>
      <vt:lpstr>William Stewart Halsted</vt:lpstr>
      <vt:lpstr>August Bier</vt:lpstr>
      <vt:lpstr>Alfred Einhorn </vt:lpstr>
      <vt:lpstr>Harold Griffith</vt:lpstr>
      <vt:lpstr>Značajni koraci u razvoju anestezije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 li je anestezija bezbedna?</vt:lpstr>
      <vt:lpstr>Bezbednost anestezije</vt:lpstr>
      <vt:lpstr>Trenutno stanje anesteziologije</vt:lpstr>
      <vt:lpstr>Progres u anesteziji</vt:lpstr>
      <vt:lpstr>PowerPoint Presentation</vt:lpstr>
      <vt:lpstr>Plan anestezije</vt:lpstr>
      <vt:lpstr>PowerPoint Presentation</vt:lpstr>
      <vt:lpstr>АНЕСТЕЗИОЛОШКА ПРИПРЕМА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ЛАБОРАТОРИЈСКЕ  АНАЛИЗЕ</vt:lpstr>
      <vt:lpstr>PowerPoint Presentation</vt:lpstr>
      <vt:lpstr>PowerPoint Presentation</vt:lpstr>
      <vt:lpstr>ОПЕРАТИВНИ РИЗИК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nenad zornic</dc:creator>
  <cp:lastModifiedBy>Korisnik</cp:lastModifiedBy>
  <cp:revision>31</cp:revision>
  <dcterms:created xsi:type="dcterms:W3CDTF">2011-11-02T09:02:30Z</dcterms:created>
  <dcterms:modified xsi:type="dcterms:W3CDTF">2020-04-28T17:51:13Z</dcterms:modified>
</cp:coreProperties>
</file>